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7" r:id="rId4"/>
    <p:sldId id="258" r:id="rId5"/>
    <p:sldId id="269" r:id="rId6"/>
    <p:sldId id="259" r:id="rId7"/>
    <p:sldId id="260" r:id="rId8"/>
    <p:sldId id="266" r:id="rId9"/>
    <p:sldId id="262" r:id="rId10"/>
    <p:sldId id="263" r:id="rId11"/>
    <p:sldId id="264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71604" y="1500174"/>
            <a:ext cx="7572396" cy="1285884"/>
          </a:xfrm>
        </p:spPr>
        <p:txBody>
          <a:bodyPr>
            <a:noAutofit/>
          </a:bodyPr>
          <a:lstStyle/>
          <a:p>
            <a:r>
              <a:rPr lang="en-US" sz="7200" dirty="0" smtClean="0">
                <a:solidFill>
                  <a:srgbClr val="FF0000"/>
                </a:solidFill>
              </a:rPr>
              <a:t>Word-building</a:t>
            </a:r>
            <a:endParaRPr lang="ru-RU" sz="7200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7m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719070">
            <a:off x="106086" y="229412"/>
            <a:ext cx="1928826" cy="1773082"/>
          </a:xfrm>
          <a:prstGeom prst="rect">
            <a:avLst/>
          </a:prstGeom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73056067.jpg"/>
          <p:cNvPicPr>
            <a:picLocks noChangeAspect="1"/>
          </p:cNvPicPr>
          <p:nvPr/>
        </p:nvPicPr>
        <p:blipFill>
          <a:blip r:embed="rId2">
            <a:lum bright="4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0"/>
            <a:ext cx="8215370" cy="625966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i="1" u="sng" dirty="0" smtClean="0">
                <a:solidFill>
                  <a:srgbClr val="C00000"/>
                </a:solidFill>
              </a:rPr>
              <a:t>Префикс </a:t>
            </a:r>
            <a:r>
              <a:rPr lang="ru-RU" sz="3600" b="1" i="1" u="sng" dirty="0" err="1" smtClean="0">
                <a:solidFill>
                  <a:srgbClr val="C00000"/>
                </a:solidFill>
              </a:rPr>
              <a:t>mis</a:t>
            </a:r>
            <a:r>
              <a:rPr lang="ru-RU" sz="3600" b="1" i="1" u="sng" dirty="0" smtClean="0">
                <a:solidFill>
                  <a:srgbClr val="C00000"/>
                </a:solidFill>
              </a:rPr>
              <a:t>-</a:t>
            </a:r>
            <a:r>
              <a:rPr lang="ru-RU" sz="3600" b="1" i="1" dirty="0" smtClean="0"/>
              <a:t> выражает ошибочность действия, например: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i="1" dirty="0" err="1" smtClean="0">
                <a:solidFill>
                  <a:srgbClr val="002060"/>
                </a:solidFill>
              </a:rPr>
              <a:t>to</a:t>
            </a:r>
            <a:r>
              <a:rPr lang="ru-RU" sz="3600" b="1" i="1" dirty="0" smtClean="0">
                <a:solidFill>
                  <a:srgbClr val="002060"/>
                </a:solidFill>
              </a:rPr>
              <a:t> </a:t>
            </a:r>
            <a:r>
              <a:rPr lang="ru-RU" sz="3600" b="1" i="1" dirty="0" err="1" smtClean="0">
                <a:solidFill>
                  <a:srgbClr val="002060"/>
                </a:solidFill>
              </a:rPr>
              <a:t>take</a:t>
            </a:r>
            <a:r>
              <a:rPr lang="ru-RU" sz="3600" b="1" i="1" dirty="0" smtClean="0">
                <a:solidFill>
                  <a:srgbClr val="002060"/>
                </a:solidFill>
              </a:rPr>
              <a:t> </a:t>
            </a:r>
            <a:r>
              <a:rPr lang="ru-RU" sz="3600" i="1" dirty="0" smtClean="0"/>
              <a:t>брать </a:t>
            </a:r>
            <a:r>
              <a:rPr lang="ru-RU" sz="3600" b="1" i="1" dirty="0" smtClean="0"/>
              <a:t>- </a:t>
            </a:r>
            <a:r>
              <a:rPr lang="ru-RU" sz="3600" b="1" i="1" dirty="0" err="1" smtClean="0">
                <a:solidFill>
                  <a:srgbClr val="002060"/>
                </a:solidFill>
              </a:rPr>
              <a:t>to</a:t>
            </a:r>
            <a:r>
              <a:rPr lang="ru-RU" sz="3600" b="1" i="1" dirty="0" smtClean="0">
                <a:solidFill>
                  <a:srgbClr val="002060"/>
                </a:solidFill>
              </a:rPr>
              <a:t> </a:t>
            </a:r>
            <a:r>
              <a:rPr lang="ru-RU" sz="3600" b="1" i="1" dirty="0" err="1" smtClean="0">
                <a:solidFill>
                  <a:srgbClr val="FF0000"/>
                </a:solidFill>
              </a:rPr>
              <a:t>mis</a:t>
            </a:r>
            <a:r>
              <a:rPr lang="ru-RU" sz="3600" b="1" i="1" dirty="0" err="1" smtClean="0">
                <a:solidFill>
                  <a:srgbClr val="002060"/>
                </a:solidFill>
              </a:rPr>
              <a:t>take</a:t>
            </a:r>
            <a:r>
              <a:rPr lang="ru-RU" sz="3600" b="1" i="1" dirty="0" smtClean="0">
                <a:solidFill>
                  <a:srgbClr val="002060"/>
                </a:solidFill>
              </a:rPr>
              <a:t> </a:t>
            </a:r>
            <a:r>
              <a:rPr lang="ru-RU" sz="3600" i="1" dirty="0" smtClean="0"/>
              <a:t>ошибиться (взять неправильно)</a:t>
            </a:r>
          </a:p>
          <a:p>
            <a:pPr>
              <a:buNone/>
            </a:pPr>
            <a:r>
              <a:rPr lang="ru-RU" sz="3600" i="1" dirty="0" smtClean="0"/>
              <a:t/>
            </a:r>
            <a:br>
              <a:rPr lang="ru-RU" sz="3600" i="1" dirty="0" smtClean="0"/>
            </a:br>
            <a:r>
              <a:rPr lang="ru-RU" sz="3600" b="1" i="1" dirty="0" err="1" smtClean="0">
                <a:solidFill>
                  <a:srgbClr val="002060"/>
                </a:solidFill>
              </a:rPr>
              <a:t>to</a:t>
            </a:r>
            <a:r>
              <a:rPr lang="ru-RU" sz="3600" b="1" i="1" dirty="0" smtClean="0">
                <a:solidFill>
                  <a:srgbClr val="002060"/>
                </a:solidFill>
              </a:rPr>
              <a:t> </a:t>
            </a:r>
            <a:r>
              <a:rPr lang="ru-RU" sz="3600" b="1" i="1" dirty="0" err="1" smtClean="0">
                <a:solidFill>
                  <a:srgbClr val="002060"/>
                </a:solidFill>
              </a:rPr>
              <a:t>apply</a:t>
            </a:r>
            <a:r>
              <a:rPr lang="ru-RU" sz="3600" b="1" i="1" dirty="0" smtClean="0">
                <a:solidFill>
                  <a:srgbClr val="002060"/>
                </a:solidFill>
              </a:rPr>
              <a:t> </a:t>
            </a:r>
            <a:r>
              <a:rPr lang="ru-RU" sz="3600" i="1" dirty="0" smtClean="0"/>
              <a:t>применять - </a:t>
            </a:r>
            <a:r>
              <a:rPr lang="ru-RU" sz="3600" b="1" i="1" dirty="0" err="1" smtClean="0">
                <a:solidFill>
                  <a:srgbClr val="002060"/>
                </a:solidFill>
              </a:rPr>
              <a:t>to</a:t>
            </a:r>
            <a:r>
              <a:rPr lang="ru-RU" sz="3600" b="1" i="1" dirty="0" smtClean="0">
                <a:solidFill>
                  <a:srgbClr val="002060"/>
                </a:solidFill>
              </a:rPr>
              <a:t> </a:t>
            </a:r>
            <a:r>
              <a:rPr lang="ru-RU" sz="3600" b="1" i="1" dirty="0" err="1" smtClean="0">
                <a:solidFill>
                  <a:srgbClr val="FF0000"/>
                </a:solidFill>
              </a:rPr>
              <a:t>mis</a:t>
            </a:r>
            <a:r>
              <a:rPr lang="ru-RU" sz="3600" b="1" i="1" dirty="0" err="1" smtClean="0">
                <a:solidFill>
                  <a:srgbClr val="002060"/>
                </a:solidFill>
              </a:rPr>
              <a:t>apply</a:t>
            </a:r>
            <a:r>
              <a:rPr lang="ru-RU" sz="3600" b="1" i="1" dirty="0" smtClean="0">
                <a:solidFill>
                  <a:srgbClr val="002060"/>
                </a:solidFill>
              </a:rPr>
              <a:t> </a:t>
            </a:r>
            <a:r>
              <a:rPr lang="ru-RU" sz="3600" i="1" dirty="0" smtClean="0"/>
              <a:t>неправильно использовать, злоупотреблять.</a:t>
            </a:r>
            <a:endParaRPr lang="ru-RU" sz="3600" dirty="0"/>
          </a:p>
        </p:txBody>
      </p:sp>
      <p:pic>
        <p:nvPicPr>
          <p:cNvPr id="5" name="Рисунок 4" descr="7m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6644" y="5072074"/>
            <a:ext cx="1533525" cy="140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konsultaciya-psihologa-psihoterapevta--d685-1332418638416818-1-big.jpg"/>
          <p:cNvPicPr>
            <a:picLocks noChangeAspect="1"/>
          </p:cNvPicPr>
          <p:nvPr/>
        </p:nvPicPr>
        <p:blipFill>
          <a:blip r:embed="rId2">
            <a:lum bright="40000" contrast="-40000"/>
          </a:blip>
          <a:stretch>
            <a:fillRect/>
          </a:stretch>
        </p:blipFill>
        <p:spPr>
          <a:xfrm flipH="1">
            <a:off x="-214346" y="0"/>
            <a:ext cx="935834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52"/>
            <a:ext cx="8929718" cy="650085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200" b="1" i="1" u="sng" dirty="0" smtClean="0">
                <a:solidFill>
                  <a:srgbClr val="FF0000"/>
                </a:solidFill>
              </a:rPr>
              <a:t>Префиксы </a:t>
            </a:r>
            <a:r>
              <a:rPr lang="ru-RU" sz="3200" b="1" i="1" u="sng" dirty="0" err="1" smtClean="0">
                <a:solidFill>
                  <a:srgbClr val="FF0000"/>
                </a:solidFill>
              </a:rPr>
              <a:t>pre</a:t>
            </a:r>
            <a:r>
              <a:rPr lang="ru-RU" sz="3200" b="1" i="1" u="sng" dirty="0" smtClean="0">
                <a:solidFill>
                  <a:srgbClr val="FF0000"/>
                </a:solidFill>
              </a:rPr>
              <a:t>- и </a:t>
            </a:r>
            <a:r>
              <a:rPr lang="ru-RU" sz="3200" b="1" i="1" u="sng" dirty="0" err="1" smtClean="0">
                <a:solidFill>
                  <a:srgbClr val="FF0000"/>
                </a:solidFill>
              </a:rPr>
              <a:t>fore</a:t>
            </a:r>
            <a:r>
              <a:rPr lang="ru-RU" sz="3200" b="1" i="1" u="sng" dirty="0" smtClean="0">
                <a:solidFill>
                  <a:srgbClr val="FF0000"/>
                </a:solidFill>
              </a:rPr>
              <a:t> - </a:t>
            </a:r>
            <a:r>
              <a:rPr lang="ru-RU" sz="3200" b="1" i="1" dirty="0" smtClean="0"/>
              <a:t>обычно выражают предшествование. В русском переводе можно использовать слова заранее, предварительно, например:</a:t>
            </a:r>
          </a:p>
          <a:p>
            <a:pPr>
              <a:buNone/>
            </a:pP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600" b="1" dirty="0" err="1" smtClean="0">
                <a:solidFill>
                  <a:srgbClr val="0070C0"/>
                </a:solidFill>
              </a:rPr>
              <a:t>to</a:t>
            </a:r>
            <a:r>
              <a:rPr lang="ru-RU" sz="3600" b="1" dirty="0" smtClean="0">
                <a:solidFill>
                  <a:srgbClr val="0070C0"/>
                </a:solidFill>
              </a:rPr>
              <a:t> </a:t>
            </a:r>
            <a:r>
              <a:rPr lang="ru-RU" sz="3600" b="1" dirty="0" err="1" smtClean="0">
                <a:solidFill>
                  <a:srgbClr val="0070C0"/>
                </a:solidFill>
              </a:rPr>
              <a:t>see</a:t>
            </a:r>
            <a:r>
              <a:rPr lang="ru-RU" sz="3600" b="1" dirty="0" smtClean="0">
                <a:solidFill>
                  <a:srgbClr val="0070C0"/>
                </a:solidFill>
              </a:rPr>
              <a:t> </a:t>
            </a:r>
            <a:r>
              <a:rPr lang="ru-RU" sz="3600" b="1" dirty="0" smtClean="0"/>
              <a:t>видеть - </a:t>
            </a:r>
            <a:r>
              <a:rPr lang="ru-RU" sz="3600" b="1" dirty="0" err="1" smtClean="0">
                <a:solidFill>
                  <a:srgbClr val="0070C0"/>
                </a:solidFill>
              </a:rPr>
              <a:t>to</a:t>
            </a:r>
            <a:r>
              <a:rPr lang="ru-RU" sz="3600" b="1" dirty="0" smtClean="0">
                <a:solidFill>
                  <a:srgbClr val="0070C0"/>
                </a:solidFill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</a:rPr>
              <a:t>fore</a:t>
            </a:r>
            <a:r>
              <a:rPr lang="ru-RU" sz="3600" b="1" dirty="0" err="1" smtClean="0">
                <a:solidFill>
                  <a:srgbClr val="0070C0"/>
                </a:solidFill>
              </a:rPr>
              <a:t>see</a:t>
            </a:r>
            <a:r>
              <a:rPr lang="ru-RU" sz="3600" b="1" dirty="0" smtClean="0">
                <a:solidFill>
                  <a:srgbClr val="0070C0"/>
                </a:solidFill>
              </a:rPr>
              <a:t> </a:t>
            </a:r>
            <a:r>
              <a:rPr lang="ru-RU" sz="3600" b="1" dirty="0" smtClean="0"/>
              <a:t>предвидеть</a:t>
            </a:r>
          </a:p>
          <a:p>
            <a:pPr>
              <a:buNone/>
            </a:pP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err="1" smtClean="0">
                <a:solidFill>
                  <a:srgbClr val="0070C0"/>
                </a:solidFill>
              </a:rPr>
              <a:t>to</a:t>
            </a:r>
            <a:r>
              <a:rPr lang="ru-RU" sz="3600" b="1" dirty="0" smtClean="0">
                <a:solidFill>
                  <a:srgbClr val="0070C0"/>
                </a:solidFill>
              </a:rPr>
              <a:t> </a:t>
            </a:r>
            <a:r>
              <a:rPr lang="ru-RU" sz="3600" b="1" dirty="0" err="1" smtClean="0">
                <a:solidFill>
                  <a:srgbClr val="0070C0"/>
                </a:solidFill>
              </a:rPr>
              <a:t>show</a:t>
            </a:r>
            <a:r>
              <a:rPr lang="ru-RU" sz="3600" b="1" dirty="0" smtClean="0">
                <a:solidFill>
                  <a:srgbClr val="0070C0"/>
                </a:solidFill>
              </a:rPr>
              <a:t> </a:t>
            </a:r>
            <a:r>
              <a:rPr lang="ru-RU" sz="3600" b="1" dirty="0" smtClean="0"/>
              <a:t>показать - </a:t>
            </a:r>
            <a:r>
              <a:rPr lang="ru-RU" sz="3600" b="1" dirty="0" err="1" smtClean="0">
                <a:solidFill>
                  <a:srgbClr val="0070C0"/>
                </a:solidFill>
              </a:rPr>
              <a:t>to</a:t>
            </a:r>
            <a:r>
              <a:rPr lang="ru-RU" sz="3600" b="1" dirty="0" smtClean="0">
                <a:solidFill>
                  <a:srgbClr val="0070C0"/>
                </a:solidFill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</a:rPr>
              <a:t>fore</a:t>
            </a:r>
            <a:r>
              <a:rPr lang="ru-RU" sz="3600" b="1" dirty="0" err="1" smtClean="0">
                <a:solidFill>
                  <a:srgbClr val="0070C0"/>
                </a:solidFill>
              </a:rPr>
              <a:t>show</a:t>
            </a:r>
            <a:r>
              <a:rPr lang="ru-RU" sz="3600" b="1" dirty="0" smtClean="0">
                <a:solidFill>
                  <a:srgbClr val="0070C0"/>
                </a:solidFill>
              </a:rPr>
              <a:t>  </a:t>
            </a:r>
            <a:r>
              <a:rPr lang="ru-RU" sz="3600" b="1" dirty="0" smtClean="0"/>
              <a:t>предвещать</a:t>
            </a:r>
          </a:p>
          <a:p>
            <a:pPr>
              <a:buNone/>
            </a:pP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err="1" smtClean="0">
                <a:solidFill>
                  <a:srgbClr val="0070C0"/>
                </a:solidFill>
              </a:rPr>
              <a:t>to</a:t>
            </a:r>
            <a:r>
              <a:rPr lang="ru-RU" sz="3600" b="1" dirty="0" smtClean="0">
                <a:solidFill>
                  <a:srgbClr val="0070C0"/>
                </a:solidFill>
              </a:rPr>
              <a:t> </a:t>
            </a:r>
            <a:r>
              <a:rPr lang="ru-RU" sz="3600" b="1" dirty="0" err="1" smtClean="0">
                <a:solidFill>
                  <a:srgbClr val="0070C0"/>
                </a:solidFill>
              </a:rPr>
              <a:t>heat</a:t>
            </a:r>
            <a:r>
              <a:rPr lang="ru-RU" sz="3600" b="1" dirty="0" smtClean="0">
                <a:solidFill>
                  <a:srgbClr val="0070C0"/>
                </a:solidFill>
              </a:rPr>
              <a:t> </a:t>
            </a:r>
            <a:r>
              <a:rPr lang="ru-RU" sz="3600" b="1" dirty="0" smtClean="0"/>
              <a:t>нагревать - </a:t>
            </a:r>
            <a:r>
              <a:rPr lang="ru-RU" sz="3600" b="1" dirty="0" err="1" smtClean="0">
                <a:solidFill>
                  <a:srgbClr val="0070C0"/>
                </a:solidFill>
              </a:rPr>
              <a:t>to</a:t>
            </a:r>
            <a:r>
              <a:rPr lang="ru-RU" sz="3600" b="1" dirty="0" smtClean="0">
                <a:solidFill>
                  <a:srgbClr val="0070C0"/>
                </a:solidFill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</a:rPr>
              <a:t>pre</a:t>
            </a:r>
            <a:r>
              <a:rPr lang="ru-RU" sz="3600" b="1" dirty="0" err="1" smtClean="0">
                <a:solidFill>
                  <a:srgbClr val="0070C0"/>
                </a:solidFill>
              </a:rPr>
              <a:t>heat</a:t>
            </a:r>
            <a:r>
              <a:rPr lang="ru-RU" sz="3600" b="1" dirty="0" smtClean="0">
                <a:solidFill>
                  <a:srgbClr val="0070C0"/>
                </a:solidFill>
              </a:rPr>
              <a:t> </a:t>
            </a:r>
            <a:r>
              <a:rPr lang="ru-RU" sz="3600" b="1" dirty="0" smtClean="0"/>
              <a:t>предварительно нагревать.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6" name="Рисунок 5" descr="7m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520" y="5143512"/>
            <a:ext cx="1533525" cy="140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Спасибо за внимание!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" name="Рисунок 3" descr="33j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29132"/>
            <a:ext cx="2071702" cy="2071702"/>
          </a:xfrm>
          <a:prstGeom prst="rect">
            <a:avLst/>
          </a:prstGeom>
        </p:spPr>
      </p:pic>
      <p:pic>
        <p:nvPicPr>
          <p:cNvPr id="6" name="Рисунок 5" descr="33j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2298" y="-214338"/>
            <a:ext cx="2071702" cy="2071702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73056067.jpg"/>
          <p:cNvPicPr>
            <a:picLocks noChangeAspect="1"/>
          </p:cNvPicPr>
          <p:nvPr/>
        </p:nvPicPr>
        <p:blipFill>
          <a:blip r:embed="rId2">
            <a:lum bright="40000" contrast="-4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00042"/>
            <a:ext cx="8286808" cy="607223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</a:rPr>
              <a:t>Как происходит словообразование?</a:t>
            </a:r>
          </a:p>
          <a:p>
            <a:pPr algn="ctr">
              <a:buNone/>
            </a:pPr>
            <a:r>
              <a:rPr lang="ru-RU" sz="3200" b="1" i="1" dirty="0" smtClean="0"/>
              <a:t>Оно происходит путем присоединения </a:t>
            </a:r>
            <a:r>
              <a:rPr lang="ru-RU" sz="3200" b="1" i="1" u="sng" dirty="0" smtClean="0">
                <a:solidFill>
                  <a:srgbClr val="C00000"/>
                </a:solidFill>
              </a:rPr>
              <a:t>суффиксов</a:t>
            </a:r>
            <a:r>
              <a:rPr lang="ru-RU" sz="3200" b="1" i="1" dirty="0" smtClean="0">
                <a:solidFill>
                  <a:srgbClr val="C00000"/>
                </a:solidFill>
              </a:rPr>
              <a:t>.</a:t>
            </a:r>
          </a:p>
          <a:p>
            <a:pPr algn="ctr">
              <a:buNone/>
            </a:pP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>
                <a:solidFill>
                  <a:schemeClr val="tx2"/>
                </a:solidFill>
              </a:rPr>
              <a:t>Пример: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en-US" sz="3200" b="1" dirty="0" smtClean="0">
                <a:solidFill>
                  <a:srgbClr val="FF0000"/>
                </a:solidFill>
              </a:rPr>
              <a:t>to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</a:rPr>
              <a:t>work</a:t>
            </a:r>
            <a:r>
              <a:rPr lang="ru-RU" sz="3200" b="1" dirty="0" smtClean="0"/>
              <a:t>( работать) - </a:t>
            </a:r>
            <a:r>
              <a:rPr lang="ru-RU" sz="3200" b="1" dirty="0" err="1" smtClean="0">
                <a:solidFill>
                  <a:srgbClr val="FF0000"/>
                </a:solidFill>
              </a:rPr>
              <a:t>a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</a:rPr>
              <a:t>work</a:t>
            </a:r>
            <a:r>
              <a:rPr lang="ru-RU" sz="3200" b="1" i="1" dirty="0" err="1" smtClean="0">
                <a:solidFill>
                  <a:schemeClr val="accent3">
                    <a:lumMod val="50000"/>
                  </a:schemeClr>
                </a:solidFill>
              </a:rPr>
              <a:t>er</a:t>
            </a:r>
            <a:r>
              <a:rPr lang="ru-RU" sz="3200" b="1" i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3200" b="1" dirty="0" smtClean="0"/>
              <a:t>(рабочий).</a:t>
            </a:r>
          </a:p>
          <a:p>
            <a:pPr algn="ctr">
              <a:buNone/>
            </a:pPr>
            <a:r>
              <a:rPr lang="ru-RU" sz="3200" b="1" i="1" dirty="0" smtClean="0"/>
              <a:t> К глаголу мы присоединили суффикс -</a:t>
            </a:r>
            <a:r>
              <a:rPr lang="ru-RU" sz="3200" b="1" i="1" dirty="0" err="1" smtClean="0"/>
              <a:t>er</a:t>
            </a:r>
            <a:r>
              <a:rPr lang="ru-RU" sz="3200" b="1" i="1" dirty="0" smtClean="0"/>
              <a:t>- и в итоге получили существительное. </a:t>
            </a:r>
            <a:endParaRPr lang="ru-RU" sz="3200" b="1" i="1" dirty="0"/>
          </a:p>
        </p:txBody>
      </p:sp>
      <p:pic>
        <p:nvPicPr>
          <p:cNvPr id="6" name="Рисунок 5" descr="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6578" y="357166"/>
            <a:ext cx="1209678" cy="1327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b="1" cap="none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      </a:t>
            </a:r>
            <a:r>
              <a:rPr lang="en-US" sz="5400" b="1" cap="none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Translate, please:</a:t>
            </a:r>
            <a:endParaRPr lang="ru-RU" sz="5400" b="1" cap="none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22"/>
            <a:ext cx="9144000" cy="564357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en-US" sz="4800" b="1" dirty="0" smtClean="0">
                <a:solidFill>
                  <a:srgbClr val="5F070D"/>
                </a:solidFill>
                <a:latin typeface="Arial" charset="0"/>
                <a:cs typeface="Arial" charset="0"/>
              </a:rPr>
              <a:t> to work – work</a:t>
            </a:r>
            <a:r>
              <a:rPr lang="en-US" sz="4800" b="1" dirty="0" smtClean="0">
                <a:solidFill>
                  <a:srgbClr val="008241"/>
                </a:solidFill>
                <a:latin typeface="Arial" charset="0"/>
                <a:cs typeface="Arial" charset="0"/>
              </a:rPr>
              <a:t>er</a:t>
            </a:r>
            <a:r>
              <a:rPr lang="en-US" sz="4800" b="1" dirty="0" smtClean="0">
                <a:solidFill>
                  <a:srgbClr val="5F070D"/>
                </a:solidFill>
                <a:latin typeface="Arial" charset="0"/>
                <a:cs typeface="Arial" charset="0"/>
              </a:rPr>
              <a:t/>
            </a:r>
            <a:br>
              <a:rPr lang="en-US" sz="4800" b="1" dirty="0" smtClean="0">
                <a:solidFill>
                  <a:srgbClr val="5F070D"/>
                </a:solidFill>
                <a:latin typeface="Arial" charset="0"/>
                <a:cs typeface="Arial" charset="0"/>
              </a:rPr>
            </a:br>
            <a:r>
              <a:rPr lang="en-US" sz="4800" b="1" dirty="0" smtClean="0">
                <a:solidFill>
                  <a:srgbClr val="5F070D"/>
                </a:solidFill>
                <a:latin typeface="Arial" charset="0"/>
                <a:cs typeface="Arial" charset="0"/>
              </a:rPr>
              <a:t>to sail – sail</a:t>
            </a:r>
            <a:r>
              <a:rPr lang="en-US" sz="4800" b="1" dirty="0" smtClean="0">
                <a:solidFill>
                  <a:srgbClr val="008241"/>
                </a:solidFill>
                <a:latin typeface="Arial" charset="0"/>
                <a:cs typeface="Arial" charset="0"/>
              </a:rPr>
              <a:t>or </a:t>
            </a:r>
            <a:r>
              <a:rPr lang="en-US" sz="4800" b="1" dirty="0" smtClean="0">
                <a:solidFill>
                  <a:srgbClr val="5F070D"/>
                </a:solidFill>
                <a:latin typeface="Arial" charset="0"/>
                <a:cs typeface="Arial" charset="0"/>
              </a:rPr>
              <a:t/>
            </a:r>
            <a:br>
              <a:rPr lang="en-US" sz="4800" b="1" dirty="0" smtClean="0">
                <a:solidFill>
                  <a:srgbClr val="5F070D"/>
                </a:solidFill>
                <a:latin typeface="Arial" charset="0"/>
                <a:cs typeface="Arial" charset="0"/>
              </a:rPr>
            </a:br>
            <a:r>
              <a:rPr lang="en-US" sz="4800" b="1" dirty="0" smtClean="0">
                <a:solidFill>
                  <a:srgbClr val="5F070D"/>
                </a:solidFill>
                <a:latin typeface="Arial" charset="0"/>
                <a:cs typeface="Arial" charset="0"/>
              </a:rPr>
              <a:t>to teach – teach</a:t>
            </a:r>
            <a:r>
              <a:rPr lang="en-US" sz="4800" b="1" dirty="0" smtClean="0">
                <a:solidFill>
                  <a:srgbClr val="008241"/>
                </a:solidFill>
                <a:latin typeface="Arial" charset="0"/>
                <a:cs typeface="Arial" charset="0"/>
              </a:rPr>
              <a:t>er</a:t>
            </a:r>
            <a:r>
              <a:rPr lang="en-US" sz="4800" b="1" dirty="0" smtClean="0">
                <a:solidFill>
                  <a:srgbClr val="5F070D"/>
                </a:solidFill>
                <a:latin typeface="Arial" charset="0"/>
                <a:cs typeface="Arial" charset="0"/>
              </a:rPr>
              <a:t> </a:t>
            </a:r>
            <a:br>
              <a:rPr lang="en-US" sz="4800" b="1" dirty="0" smtClean="0">
                <a:solidFill>
                  <a:srgbClr val="5F070D"/>
                </a:solidFill>
                <a:latin typeface="Arial" charset="0"/>
                <a:cs typeface="Arial" charset="0"/>
              </a:rPr>
            </a:br>
            <a:r>
              <a:rPr lang="en-US" sz="4800" b="1" dirty="0" smtClean="0">
                <a:solidFill>
                  <a:srgbClr val="5F070D"/>
                </a:solidFill>
                <a:latin typeface="Arial" charset="0"/>
                <a:cs typeface="Arial" charset="0"/>
              </a:rPr>
              <a:t>to write – writ</a:t>
            </a:r>
            <a:r>
              <a:rPr lang="en-US" sz="4800" b="1" dirty="0" smtClean="0">
                <a:solidFill>
                  <a:srgbClr val="008241"/>
                </a:solidFill>
                <a:latin typeface="Arial" charset="0"/>
                <a:cs typeface="Arial" charset="0"/>
              </a:rPr>
              <a:t>er </a:t>
            </a:r>
            <a:r>
              <a:rPr lang="en-US" sz="4800" b="1" dirty="0" smtClean="0">
                <a:solidFill>
                  <a:srgbClr val="5F070D"/>
                </a:solidFill>
                <a:latin typeface="Arial" charset="0"/>
                <a:cs typeface="Arial" charset="0"/>
              </a:rPr>
              <a:t/>
            </a:r>
            <a:br>
              <a:rPr lang="en-US" sz="4800" b="1" dirty="0" smtClean="0">
                <a:solidFill>
                  <a:srgbClr val="5F070D"/>
                </a:solidFill>
                <a:latin typeface="Arial" charset="0"/>
                <a:cs typeface="Arial" charset="0"/>
              </a:rPr>
            </a:br>
            <a:r>
              <a:rPr lang="en-US" sz="4800" b="1" dirty="0" smtClean="0">
                <a:solidFill>
                  <a:srgbClr val="5F070D"/>
                </a:solidFill>
                <a:latin typeface="Arial" charset="0"/>
                <a:cs typeface="Arial" charset="0"/>
              </a:rPr>
              <a:t>to act – act</a:t>
            </a:r>
            <a:r>
              <a:rPr lang="en-US" sz="4800" b="1" dirty="0" smtClean="0">
                <a:solidFill>
                  <a:srgbClr val="008241"/>
                </a:solidFill>
                <a:latin typeface="Arial" charset="0"/>
                <a:cs typeface="Arial" charset="0"/>
              </a:rPr>
              <a:t>or</a:t>
            </a:r>
            <a:br>
              <a:rPr lang="en-US" sz="4800" b="1" dirty="0" smtClean="0">
                <a:solidFill>
                  <a:srgbClr val="008241"/>
                </a:solidFill>
                <a:latin typeface="Arial" charset="0"/>
                <a:cs typeface="Arial" charset="0"/>
              </a:rPr>
            </a:br>
            <a:r>
              <a:rPr lang="en-US" sz="4800" b="1" dirty="0" smtClean="0">
                <a:solidFill>
                  <a:srgbClr val="5F070D"/>
                </a:solidFill>
                <a:latin typeface="Arial" charset="0"/>
                <a:cs typeface="Arial" charset="0"/>
              </a:rPr>
              <a:t>to mix –  mix</a:t>
            </a:r>
            <a:r>
              <a:rPr lang="en-US" sz="4800" b="1" dirty="0" smtClean="0">
                <a:solidFill>
                  <a:srgbClr val="008241"/>
                </a:solidFill>
                <a:latin typeface="Arial" charset="0"/>
                <a:cs typeface="Arial" charset="0"/>
              </a:rPr>
              <a:t>er</a:t>
            </a:r>
            <a:r>
              <a:rPr lang="ru-RU" sz="4800" b="1" dirty="0" smtClean="0">
                <a:solidFill>
                  <a:srgbClr val="008241"/>
                </a:solidFill>
                <a:latin typeface="Arial" charset="0"/>
                <a:cs typeface="Arial" charset="0"/>
              </a:rPr>
              <a:t/>
            </a:r>
            <a:br>
              <a:rPr lang="ru-RU" sz="4800" b="1" dirty="0" smtClean="0">
                <a:solidFill>
                  <a:srgbClr val="008241"/>
                </a:solidFill>
                <a:latin typeface="Arial" charset="0"/>
                <a:cs typeface="Arial" charset="0"/>
              </a:rPr>
            </a:br>
            <a:r>
              <a:rPr lang="en-US" sz="4800" b="1" dirty="0" smtClean="0">
                <a:solidFill>
                  <a:srgbClr val="5F070D"/>
                </a:solidFill>
                <a:latin typeface="Arial" charset="0"/>
                <a:cs typeface="Arial" charset="0"/>
              </a:rPr>
              <a:t>to dry –  dri</a:t>
            </a:r>
            <a:r>
              <a:rPr lang="en-US" sz="4800" b="1" dirty="0" smtClean="0">
                <a:solidFill>
                  <a:srgbClr val="007E3F"/>
                </a:solidFill>
                <a:latin typeface="Arial" charset="0"/>
                <a:cs typeface="Arial" charset="0"/>
              </a:rPr>
              <a:t>er</a:t>
            </a:r>
            <a:r>
              <a:rPr lang="en-US" sz="4800" b="1" dirty="0" smtClean="0">
                <a:solidFill>
                  <a:srgbClr val="5F070D"/>
                </a:solidFill>
                <a:latin typeface="Arial" charset="0"/>
                <a:cs typeface="Arial" charset="0"/>
              </a:rPr>
              <a:t> </a:t>
            </a:r>
            <a:endParaRPr lang="ru-RU" sz="4800" dirty="0"/>
          </a:p>
        </p:txBody>
      </p:sp>
      <p:pic>
        <p:nvPicPr>
          <p:cNvPr id="5" name="Рисунок 4" descr="14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142852"/>
            <a:ext cx="100012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kenia.jpg"/>
          <p:cNvPicPr>
            <a:picLocks noChangeAspect="1"/>
          </p:cNvPicPr>
          <p:nvPr/>
        </p:nvPicPr>
        <p:blipFill>
          <a:blip r:embed="rId2">
            <a:lum bright="3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9144000" cy="4873752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4800" b="1" dirty="0" smtClean="0"/>
              <a:t>Способ </a:t>
            </a:r>
            <a:r>
              <a:rPr lang="ru-RU" sz="4800" b="1" i="1" u="sng" dirty="0" smtClean="0">
                <a:solidFill>
                  <a:srgbClr val="C00000"/>
                </a:solidFill>
              </a:rPr>
              <a:t>префиксации. </a:t>
            </a:r>
          </a:p>
          <a:p>
            <a:pPr algn="ctr">
              <a:buNone/>
            </a:pPr>
            <a:endParaRPr lang="ru-RU" sz="3600" b="1" dirty="0" smtClean="0"/>
          </a:p>
          <a:p>
            <a:pPr algn="ctr">
              <a:buNone/>
            </a:pPr>
            <a:r>
              <a:rPr lang="ru-RU" sz="4400" b="1" dirty="0" smtClean="0"/>
              <a:t>глагол: </a:t>
            </a:r>
            <a:r>
              <a:rPr lang="ru-RU" sz="4400" b="1" dirty="0" err="1" smtClean="0"/>
              <a:t>to</a:t>
            </a:r>
            <a:r>
              <a:rPr lang="ru-RU" sz="4400" b="1" dirty="0" smtClean="0"/>
              <a:t> </a:t>
            </a:r>
            <a:r>
              <a:rPr lang="ru-RU" sz="4400" b="1" dirty="0" err="1" smtClean="0"/>
              <a:t>cover</a:t>
            </a:r>
            <a:r>
              <a:rPr lang="ru-RU" sz="4400" b="1" dirty="0" smtClean="0"/>
              <a:t> (покрывать) - </a:t>
            </a:r>
          </a:p>
          <a:p>
            <a:pPr algn="ctr">
              <a:buNone/>
            </a:pPr>
            <a:r>
              <a:rPr lang="ru-RU" sz="4400" b="1" dirty="0" smtClean="0"/>
              <a:t>глагол: </a:t>
            </a:r>
            <a:r>
              <a:rPr lang="ru-RU" sz="4400" b="1" dirty="0" err="1" smtClean="0"/>
              <a:t>to</a:t>
            </a:r>
            <a:r>
              <a:rPr lang="ru-RU" sz="4400" b="1" i="1" dirty="0" smtClean="0"/>
              <a:t> </a:t>
            </a:r>
            <a:r>
              <a:rPr lang="ru-RU" sz="4400" b="1" i="1" u="sng" dirty="0" err="1" smtClean="0">
                <a:solidFill>
                  <a:srgbClr val="C00000"/>
                </a:solidFill>
              </a:rPr>
              <a:t>dis</a:t>
            </a:r>
            <a:r>
              <a:rPr lang="ru-RU" sz="4400" b="1" dirty="0" err="1" smtClean="0"/>
              <a:t>cover</a:t>
            </a:r>
            <a:r>
              <a:rPr lang="ru-RU" sz="4400" b="1" dirty="0" smtClean="0"/>
              <a:t> (открывать)</a:t>
            </a:r>
            <a:br>
              <a:rPr lang="ru-RU" sz="4400" b="1" dirty="0" smtClean="0"/>
            </a:br>
            <a:endParaRPr lang="ru-RU" sz="4400" b="1" dirty="0" smtClean="0"/>
          </a:p>
          <a:p>
            <a:pPr algn="ctr">
              <a:buNone/>
            </a:pPr>
            <a:r>
              <a:rPr lang="ru-RU" sz="4400" b="1" dirty="0" smtClean="0"/>
              <a:t>прил.: </a:t>
            </a:r>
            <a:r>
              <a:rPr lang="ru-RU" sz="4400" b="1" dirty="0" err="1" smtClean="0"/>
              <a:t>usual</a:t>
            </a:r>
            <a:r>
              <a:rPr lang="ru-RU" sz="4400" b="1" dirty="0" smtClean="0"/>
              <a:t> (обычный) – </a:t>
            </a:r>
          </a:p>
          <a:p>
            <a:pPr>
              <a:buNone/>
            </a:pPr>
            <a:r>
              <a:rPr lang="ru-RU" sz="4400" b="1" dirty="0" smtClean="0"/>
              <a:t>  прил.: </a:t>
            </a:r>
            <a:r>
              <a:rPr lang="ru-RU" sz="4400" b="1" i="1" u="sng" dirty="0" err="1" smtClean="0">
                <a:solidFill>
                  <a:srgbClr val="C00000"/>
                </a:solidFill>
              </a:rPr>
              <a:t>un</a:t>
            </a:r>
            <a:r>
              <a:rPr lang="ru-RU" sz="4400" b="1" dirty="0" err="1" smtClean="0"/>
              <a:t>usual</a:t>
            </a:r>
            <a:r>
              <a:rPr lang="ru-RU" sz="4400" b="1" dirty="0" smtClean="0"/>
              <a:t> (необычный.)</a:t>
            </a:r>
            <a:br>
              <a:rPr lang="ru-RU" sz="4400" b="1" dirty="0" smtClean="0"/>
            </a:br>
            <a:endParaRPr lang="ru-RU" sz="4400" b="1" dirty="0"/>
          </a:p>
        </p:txBody>
      </p:sp>
      <p:pic>
        <p:nvPicPr>
          <p:cNvPr id="5" name="Рисунок 4" descr="5j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642918"/>
            <a:ext cx="140970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b="1" i="1" dirty="0" smtClean="0">
                <a:latin typeface="Monotype Corsiva" pitchFamily="66" charset="0"/>
                <a:cs typeface="Arial" charset="0"/>
              </a:rPr>
              <a:t> </a:t>
            </a:r>
            <a:r>
              <a:rPr lang="ru-RU" sz="4400" b="1" i="1" dirty="0" smtClean="0">
                <a:latin typeface="Monotype Corsiva" pitchFamily="66" charset="0"/>
                <a:cs typeface="Arial" charset="0"/>
              </a:rPr>
              <a:t>Префиксы с отрицательным значением   </a:t>
            </a:r>
            <a:r>
              <a:rPr lang="ru-RU" sz="4400" b="1" i="1" dirty="0" err="1" smtClean="0">
                <a:solidFill>
                  <a:schemeClr val="accent3"/>
                </a:solidFill>
                <a:latin typeface="Monotype Corsiva" pitchFamily="66" charset="0"/>
                <a:cs typeface="Arial" charset="0"/>
              </a:rPr>
              <a:t>un</a:t>
            </a:r>
            <a:r>
              <a:rPr lang="ru-RU" sz="4400" b="1" i="1" dirty="0" smtClean="0">
                <a:solidFill>
                  <a:schemeClr val="accent3"/>
                </a:solidFill>
                <a:latin typeface="Monotype Corsiva" pitchFamily="66" charset="0"/>
                <a:cs typeface="Arial" charset="0"/>
              </a:rPr>
              <a:t>-, </a:t>
            </a:r>
            <a:r>
              <a:rPr lang="ru-RU" sz="4400" b="1" i="1" dirty="0" err="1" smtClean="0">
                <a:solidFill>
                  <a:schemeClr val="accent3"/>
                </a:solidFill>
                <a:latin typeface="Monotype Corsiva" pitchFamily="66" charset="0"/>
                <a:cs typeface="Arial" charset="0"/>
              </a:rPr>
              <a:t>in</a:t>
            </a:r>
            <a:r>
              <a:rPr lang="ru-RU" sz="4400" b="1" i="1" dirty="0" smtClean="0">
                <a:solidFill>
                  <a:schemeClr val="accent3"/>
                </a:solidFill>
                <a:latin typeface="Monotype Corsiva" pitchFamily="66" charset="0"/>
                <a:cs typeface="Arial" charset="0"/>
              </a:rPr>
              <a:t>-</a:t>
            </a:r>
            <a:r>
              <a:rPr lang="en-US" sz="4400" b="1" i="1" dirty="0" smtClean="0">
                <a:solidFill>
                  <a:schemeClr val="accent3"/>
                </a:solidFill>
                <a:latin typeface="Monotype Corsiva" pitchFamily="66" charset="0"/>
                <a:cs typeface="Arial" charset="0"/>
              </a:rPr>
              <a:t>(</a:t>
            </a:r>
            <a:r>
              <a:rPr lang="en-US" sz="4400" b="1" i="1" dirty="0" err="1" smtClean="0">
                <a:solidFill>
                  <a:schemeClr val="accent3"/>
                </a:solidFill>
                <a:latin typeface="Monotype Corsiva" pitchFamily="66" charset="0"/>
                <a:cs typeface="Arial" charset="0"/>
              </a:rPr>
              <a:t>ir</a:t>
            </a:r>
            <a:r>
              <a:rPr lang="ru-RU" sz="4400" b="1" i="1" dirty="0" smtClean="0">
                <a:solidFill>
                  <a:schemeClr val="accent3"/>
                </a:solidFill>
                <a:latin typeface="Monotype Corsiva" pitchFamily="66" charset="0"/>
                <a:cs typeface="Arial" charset="0"/>
              </a:rPr>
              <a:t>; </a:t>
            </a:r>
            <a:r>
              <a:rPr lang="en-US" sz="4400" b="1" i="1" dirty="0" err="1" smtClean="0">
                <a:solidFill>
                  <a:schemeClr val="accent3"/>
                </a:solidFill>
                <a:latin typeface="Monotype Corsiva" pitchFamily="66" charset="0"/>
                <a:cs typeface="Arial" charset="0"/>
              </a:rPr>
              <a:t>il</a:t>
            </a:r>
            <a:r>
              <a:rPr lang="ru-RU" sz="4400" b="1" i="1" dirty="0" smtClean="0">
                <a:solidFill>
                  <a:schemeClr val="accent3"/>
                </a:solidFill>
                <a:latin typeface="Monotype Corsiva" pitchFamily="66" charset="0"/>
                <a:cs typeface="Arial" charset="0"/>
              </a:rPr>
              <a:t>; </a:t>
            </a:r>
            <a:r>
              <a:rPr lang="en-US" sz="4400" b="1" i="1" dirty="0" err="1" smtClean="0">
                <a:solidFill>
                  <a:schemeClr val="accent3"/>
                </a:solidFill>
                <a:latin typeface="Monotype Corsiva" pitchFamily="66" charset="0"/>
                <a:cs typeface="Arial" charset="0"/>
              </a:rPr>
              <a:t>im</a:t>
            </a:r>
            <a:r>
              <a:rPr lang="ru-RU" sz="4400" b="1" i="1" dirty="0" smtClean="0">
                <a:solidFill>
                  <a:schemeClr val="accent3"/>
                </a:solidFill>
                <a:latin typeface="Monotype Corsiva" pitchFamily="66" charset="0"/>
                <a:cs typeface="Arial" charset="0"/>
              </a:rPr>
              <a:t>)</a:t>
            </a:r>
            <a:endParaRPr lang="ru-RU" sz="4400" i="1" dirty="0">
              <a:solidFill>
                <a:schemeClr val="accent3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en-US" b="1" i="1" dirty="0" smtClean="0">
                <a:solidFill>
                  <a:schemeClr val="accent3"/>
                </a:solidFill>
              </a:rPr>
              <a:t>Translate, please: </a:t>
            </a:r>
          </a:p>
          <a:p>
            <a:pPr algn="ctr">
              <a:buNone/>
            </a:pPr>
            <a:r>
              <a:rPr lang="en-US" sz="4000" dirty="0" smtClean="0"/>
              <a:t> </a:t>
            </a:r>
            <a:r>
              <a:rPr lang="en-US" sz="4000" dirty="0" smtClean="0">
                <a:solidFill>
                  <a:srgbClr val="5F070D"/>
                </a:solidFill>
                <a:latin typeface="Arial" charset="0"/>
                <a:cs typeface="Arial" charset="0"/>
              </a:rPr>
              <a:t>legal </a:t>
            </a:r>
            <a:r>
              <a:rPr lang="en-US" sz="4000" dirty="0" smtClean="0">
                <a:latin typeface="Arial" charset="0"/>
                <a:cs typeface="Arial" charset="0"/>
              </a:rPr>
              <a:t> </a:t>
            </a:r>
            <a:r>
              <a:rPr lang="en-US" sz="4000" dirty="0" smtClean="0">
                <a:solidFill>
                  <a:srgbClr val="5F070D"/>
                </a:solidFill>
                <a:latin typeface="Arial" charset="0"/>
                <a:cs typeface="Arial" charset="0"/>
              </a:rPr>
              <a:t>–</a:t>
            </a:r>
            <a:r>
              <a:rPr lang="en-US" sz="4000" dirty="0" smtClean="0">
                <a:latin typeface="Arial" charset="0"/>
                <a:cs typeface="Arial" charset="0"/>
              </a:rPr>
              <a:t> </a:t>
            </a:r>
            <a:r>
              <a:rPr lang="en-US" sz="4000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il</a:t>
            </a:r>
            <a:r>
              <a:rPr lang="en-US" sz="4000" dirty="0" smtClean="0">
                <a:solidFill>
                  <a:srgbClr val="5F070D"/>
                </a:solidFill>
                <a:latin typeface="Arial" charset="0"/>
                <a:cs typeface="Arial" charset="0"/>
              </a:rPr>
              <a:t>legal</a:t>
            </a:r>
            <a:r>
              <a:rPr lang="en-US" sz="4000" dirty="0" smtClean="0">
                <a:latin typeface="Arial" charset="0"/>
                <a:cs typeface="Arial" charset="0"/>
              </a:rPr>
              <a:t>; </a:t>
            </a:r>
            <a:br>
              <a:rPr lang="en-US" sz="4000" dirty="0" smtClean="0">
                <a:latin typeface="Arial" charset="0"/>
                <a:cs typeface="Arial" charset="0"/>
              </a:rPr>
            </a:br>
            <a:r>
              <a:rPr lang="en-US" sz="4000" dirty="0" smtClean="0">
                <a:solidFill>
                  <a:srgbClr val="5F070D"/>
                </a:solidFill>
                <a:latin typeface="Arial" charset="0"/>
                <a:cs typeface="Arial" charset="0"/>
              </a:rPr>
              <a:t>polite –</a:t>
            </a:r>
            <a:r>
              <a:rPr lang="en-US" sz="4000" dirty="0" smtClean="0">
                <a:latin typeface="Arial" charset="0"/>
                <a:cs typeface="Arial" charset="0"/>
              </a:rPr>
              <a:t> </a:t>
            </a:r>
            <a:r>
              <a:rPr lang="en-US" sz="4000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im</a:t>
            </a:r>
            <a:r>
              <a:rPr lang="en-US" sz="4000" dirty="0" smtClean="0">
                <a:solidFill>
                  <a:srgbClr val="5F070D"/>
                </a:solidFill>
                <a:latin typeface="Arial" charset="0"/>
                <a:cs typeface="Arial" charset="0"/>
              </a:rPr>
              <a:t>polite</a:t>
            </a:r>
            <a:r>
              <a:rPr lang="en-US" sz="4000" dirty="0" smtClean="0">
                <a:latin typeface="Arial" charset="0"/>
                <a:cs typeface="Arial" charset="0"/>
              </a:rPr>
              <a:t>; </a:t>
            </a:r>
            <a:br>
              <a:rPr lang="en-US" sz="4000" dirty="0" smtClean="0">
                <a:latin typeface="Arial" charset="0"/>
                <a:cs typeface="Arial" charset="0"/>
              </a:rPr>
            </a:br>
            <a:r>
              <a:rPr lang="en-US" sz="4000" dirty="0" smtClean="0">
                <a:solidFill>
                  <a:srgbClr val="5F070D"/>
                </a:solidFill>
                <a:latin typeface="Arial" charset="0"/>
                <a:cs typeface="Arial" charset="0"/>
              </a:rPr>
              <a:t>correct</a:t>
            </a:r>
            <a:r>
              <a:rPr lang="en-US" sz="4000" dirty="0" smtClean="0">
                <a:latin typeface="Arial" charset="0"/>
                <a:cs typeface="Arial" charset="0"/>
              </a:rPr>
              <a:t> </a:t>
            </a:r>
            <a:r>
              <a:rPr lang="en-US" sz="4000" dirty="0" smtClean="0">
                <a:solidFill>
                  <a:srgbClr val="5F070D"/>
                </a:solidFill>
                <a:latin typeface="Arial" charset="0"/>
                <a:cs typeface="Arial" charset="0"/>
              </a:rPr>
              <a:t>–</a:t>
            </a:r>
            <a:r>
              <a:rPr lang="en-US" sz="4000" dirty="0" smtClean="0">
                <a:latin typeface="Arial" charset="0"/>
                <a:cs typeface="Arial" charset="0"/>
              </a:rPr>
              <a:t> </a:t>
            </a:r>
            <a:r>
              <a:rPr lang="en-US" sz="4000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in</a:t>
            </a:r>
            <a:r>
              <a:rPr lang="en-US" sz="4000" dirty="0" smtClean="0">
                <a:solidFill>
                  <a:srgbClr val="5F070D"/>
                </a:solidFill>
                <a:latin typeface="Arial" charset="0"/>
                <a:cs typeface="Arial" charset="0"/>
              </a:rPr>
              <a:t>correct</a:t>
            </a:r>
            <a:r>
              <a:rPr lang="en-US" sz="4000" dirty="0" smtClean="0">
                <a:latin typeface="Arial" charset="0"/>
                <a:cs typeface="Arial" charset="0"/>
              </a:rPr>
              <a:t>;</a:t>
            </a:r>
            <a:br>
              <a:rPr lang="en-US" sz="4000" dirty="0" smtClean="0">
                <a:latin typeface="Arial" charset="0"/>
                <a:cs typeface="Arial" charset="0"/>
              </a:rPr>
            </a:br>
            <a:r>
              <a:rPr lang="en-US" sz="4000" dirty="0" smtClean="0">
                <a:solidFill>
                  <a:srgbClr val="5F070D"/>
                </a:solidFill>
                <a:latin typeface="Arial" charset="0"/>
                <a:cs typeface="Arial" charset="0"/>
              </a:rPr>
              <a:t>regular – </a:t>
            </a:r>
            <a:r>
              <a:rPr lang="en-US" sz="4000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ir</a:t>
            </a:r>
            <a:r>
              <a:rPr lang="en-US" sz="4000" dirty="0" smtClean="0">
                <a:solidFill>
                  <a:srgbClr val="5F070D"/>
                </a:solidFill>
                <a:latin typeface="Arial" charset="0"/>
                <a:cs typeface="Arial" charset="0"/>
              </a:rPr>
              <a:t>regular</a:t>
            </a:r>
            <a:r>
              <a:rPr lang="en-US" sz="4000" dirty="0" smtClean="0">
                <a:latin typeface="Arial" charset="0"/>
                <a:cs typeface="Arial" charset="0"/>
              </a:rPr>
              <a:t>;</a:t>
            </a:r>
            <a:br>
              <a:rPr lang="en-US" sz="4000" dirty="0" smtClean="0">
                <a:latin typeface="Arial" charset="0"/>
                <a:cs typeface="Arial" charset="0"/>
              </a:rPr>
            </a:br>
            <a:r>
              <a:rPr lang="en-US" sz="4000" dirty="0" smtClean="0">
                <a:solidFill>
                  <a:srgbClr val="5F070D"/>
                </a:solidFill>
                <a:latin typeface="Arial" charset="0"/>
                <a:cs typeface="Arial" charset="0"/>
              </a:rPr>
              <a:t>possible</a:t>
            </a:r>
            <a:r>
              <a:rPr lang="en-US" sz="4000" dirty="0" smtClean="0">
                <a:latin typeface="Arial" charset="0"/>
                <a:cs typeface="Arial" charset="0"/>
              </a:rPr>
              <a:t> </a:t>
            </a:r>
            <a:r>
              <a:rPr lang="en-US" sz="4000" dirty="0" smtClean="0">
                <a:solidFill>
                  <a:srgbClr val="5F070D"/>
                </a:solidFill>
                <a:latin typeface="Arial" charset="0"/>
                <a:cs typeface="Arial" charset="0"/>
              </a:rPr>
              <a:t>–</a:t>
            </a:r>
            <a:r>
              <a:rPr lang="en-US" sz="4000" dirty="0" smtClean="0">
                <a:latin typeface="Arial" charset="0"/>
                <a:cs typeface="Arial" charset="0"/>
              </a:rPr>
              <a:t> </a:t>
            </a:r>
            <a:r>
              <a:rPr lang="en-US" sz="4000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im</a:t>
            </a:r>
            <a:r>
              <a:rPr lang="en-US" sz="4000" dirty="0" smtClean="0">
                <a:solidFill>
                  <a:srgbClr val="5F070D"/>
                </a:solidFill>
                <a:latin typeface="Arial" charset="0"/>
                <a:cs typeface="Arial" charset="0"/>
              </a:rPr>
              <a:t>possible</a:t>
            </a:r>
            <a:br>
              <a:rPr lang="en-US" sz="4000" dirty="0" smtClean="0">
                <a:solidFill>
                  <a:srgbClr val="5F070D"/>
                </a:solidFill>
                <a:latin typeface="Arial" charset="0"/>
                <a:cs typeface="Arial" charset="0"/>
              </a:rPr>
            </a:br>
            <a:r>
              <a:rPr lang="en-US" sz="4000" dirty="0" smtClean="0">
                <a:solidFill>
                  <a:srgbClr val="5F070D"/>
                </a:solidFill>
                <a:latin typeface="Arial" charset="0"/>
                <a:cs typeface="Arial" charset="0"/>
              </a:rPr>
              <a:t>logical</a:t>
            </a:r>
            <a:r>
              <a:rPr lang="en-US" sz="4000" dirty="0" smtClean="0">
                <a:latin typeface="Arial" charset="0"/>
                <a:cs typeface="Arial" charset="0"/>
              </a:rPr>
              <a:t> </a:t>
            </a:r>
            <a:r>
              <a:rPr lang="en-US" sz="4000" dirty="0" smtClean="0">
                <a:solidFill>
                  <a:srgbClr val="5F070D"/>
                </a:solidFill>
                <a:latin typeface="Arial" charset="0"/>
                <a:cs typeface="Arial" charset="0"/>
              </a:rPr>
              <a:t>– </a:t>
            </a:r>
            <a:r>
              <a:rPr lang="en-US" sz="4000" dirty="0" smtClean="0">
                <a:latin typeface="Arial" charset="0"/>
                <a:cs typeface="Arial" charset="0"/>
              </a:rPr>
              <a:t> </a:t>
            </a:r>
            <a:r>
              <a:rPr lang="en-US" sz="4000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il</a:t>
            </a:r>
            <a:r>
              <a:rPr lang="en-US" sz="4000" dirty="0" smtClean="0">
                <a:solidFill>
                  <a:srgbClr val="5F070D"/>
                </a:solidFill>
                <a:latin typeface="Arial" charset="0"/>
                <a:cs typeface="Arial" charset="0"/>
              </a:rPr>
              <a:t>logical</a:t>
            </a:r>
            <a:endParaRPr lang="ru-RU" sz="4000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35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14290"/>
            <a:ext cx="790575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konsultaciya-psihologa-psihoterapevta--d685-1332418638416818-1-big.jpg"/>
          <p:cNvPicPr>
            <a:picLocks noChangeAspect="1"/>
          </p:cNvPicPr>
          <p:nvPr/>
        </p:nvPicPr>
        <p:blipFill>
          <a:blip r:embed="rId2">
            <a:lum bright="40000" contrast="-4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52"/>
            <a:ext cx="8715436" cy="6715148"/>
          </a:xfr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i="1" u="sng" dirty="0" smtClean="0">
                <a:solidFill>
                  <a:srgbClr val="C00000"/>
                </a:solidFill>
              </a:rPr>
              <a:t>Словосложение.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600" b="1" i="1" dirty="0" err="1" smtClean="0">
                <a:solidFill>
                  <a:srgbClr val="C00000"/>
                </a:solidFill>
              </a:rPr>
              <a:t>handbook</a:t>
            </a:r>
            <a:r>
              <a:rPr lang="ru-RU" sz="3600" b="1" dirty="0" smtClean="0">
                <a:solidFill>
                  <a:srgbClr val="C00000"/>
                </a:solidFill>
              </a:rPr>
              <a:t> </a:t>
            </a:r>
          </a:p>
          <a:p>
            <a:pPr algn="ctr">
              <a:buNone/>
            </a:pPr>
            <a:r>
              <a:rPr lang="ru-RU" sz="3600" b="1" dirty="0" err="1" smtClean="0"/>
              <a:t>hand</a:t>
            </a:r>
            <a:r>
              <a:rPr lang="ru-RU" sz="3600" b="1" dirty="0" smtClean="0"/>
              <a:t> (рука) + </a:t>
            </a:r>
            <a:r>
              <a:rPr lang="ru-RU" sz="3600" b="1" dirty="0" err="1" smtClean="0"/>
              <a:t>book</a:t>
            </a:r>
            <a:r>
              <a:rPr lang="ru-RU" sz="3600" b="1" dirty="0" smtClean="0"/>
              <a:t> (книга) </a:t>
            </a:r>
            <a:endParaRPr lang="en-US" sz="3600" b="1" dirty="0" smtClean="0"/>
          </a:p>
          <a:p>
            <a:pPr algn="ctr">
              <a:buNone/>
            </a:pPr>
            <a:r>
              <a:rPr lang="ru-RU" sz="3600" b="1" dirty="0" smtClean="0"/>
              <a:t>= справочник</a:t>
            </a:r>
            <a:endParaRPr lang="en-US" sz="3600" b="1" dirty="0" smtClean="0"/>
          </a:p>
          <a:p>
            <a:pPr algn="ctr">
              <a:buNone/>
            </a:pPr>
            <a:r>
              <a:rPr lang="ru-RU" sz="3600" b="1" i="1" dirty="0" err="1" smtClean="0">
                <a:solidFill>
                  <a:srgbClr val="C00000"/>
                </a:solidFill>
              </a:rPr>
              <a:t>something</a:t>
            </a:r>
            <a:r>
              <a:rPr lang="ru-RU" sz="3600" b="1" dirty="0" smtClean="0">
                <a:solidFill>
                  <a:srgbClr val="C00000"/>
                </a:solidFill>
              </a:rPr>
              <a:t> </a:t>
            </a:r>
          </a:p>
          <a:p>
            <a:pPr algn="ctr">
              <a:buNone/>
            </a:pPr>
            <a:r>
              <a:rPr lang="ru-RU" sz="3600" b="1" dirty="0" smtClean="0"/>
              <a:t> </a:t>
            </a:r>
            <a:r>
              <a:rPr lang="ru-RU" sz="3600" b="1" dirty="0" err="1" smtClean="0"/>
              <a:t>some</a:t>
            </a:r>
            <a:r>
              <a:rPr lang="ru-RU" sz="3600" b="1" dirty="0" smtClean="0"/>
              <a:t> (некоторый) + </a:t>
            </a:r>
            <a:r>
              <a:rPr lang="ru-RU" sz="3600" b="1" dirty="0" err="1" smtClean="0"/>
              <a:t>thing</a:t>
            </a:r>
            <a:r>
              <a:rPr lang="ru-RU" sz="3600" b="1" dirty="0" smtClean="0"/>
              <a:t> (вещь)</a:t>
            </a:r>
            <a:endParaRPr lang="en-US" sz="3600" b="1" dirty="0" smtClean="0"/>
          </a:p>
          <a:p>
            <a:pPr algn="ctr">
              <a:buNone/>
            </a:pPr>
            <a:r>
              <a:rPr lang="ru-RU" sz="3600" b="1" dirty="0" smtClean="0"/>
              <a:t> = что-то</a:t>
            </a:r>
            <a:br>
              <a:rPr lang="ru-RU" sz="3600" b="1" dirty="0" smtClean="0"/>
            </a:br>
            <a:r>
              <a:rPr lang="ru-RU" sz="3600" b="1" i="1" dirty="0" err="1" smtClean="0">
                <a:solidFill>
                  <a:srgbClr val="C00000"/>
                </a:solidFill>
              </a:rPr>
              <a:t>to</a:t>
            </a:r>
            <a:r>
              <a:rPr lang="ru-RU" sz="3600" b="1" i="1" dirty="0" smtClean="0">
                <a:solidFill>
                  <a:srgbClr val="C00000"/>
                </a:solidFill>
              </a:rPr>
              <a:t> </a:t>
            </a:r>
            <a:r>
              <a:rPr lang="ru-RU" sz="3600" b="1" i="1" dirty="0" err="1" smtClean="0">
                <a:solidFill>
                  <a:srgbClr val="C00000"/>
                </a:solidFill>
              </a:rPr>
              <a:t>whitewash</a:t>
            </a:r>
            <a:r>
              <a:rPr lang="ru-RU" sz="3600" b="1" dirty="0" smtClean="0">
                <a:solidFill>
                  <a:srgbClr val="C00000"/>
                </a:solidFill>
              </a:rPr>
              <a:t> </a:t>
            </a:r>
          </a:p>
          <a:p>
            <a:pPr algn="ctr">
              <a:buNone/>
            </a:pPr>
            <a:r>
              <a:rPr lang="ru-RU" sz="3600" b="1" dirty="0" smtClean="0"/>
              <a:t> </a:t>
            </a:r>
            <a:r>
              <a:rPr lang="ru-RU" sz="3600" b="1" dirty="0" err="1" smtClean="0"/>
              <a:t>white</a:t>
            </a:r>
            <a:r>
              <a:rPr lang="ru-RU" sz="3600" b="1" dirty="0" smtClean="0"/>
              <a:t> (белый) + </a:t>
            </a:r>
            <a:r>
              <a:rPr lang="ru-RU" sz="3600" b="1" dirty="0" err="1" smtClean="0"/>
              <a:t>wash</a:t>
            </a:r>
            <a:r>
              <a:rPr lang="ru-RU" sz="3600" b="1" dirty="0" smtClean="0"/>
              <a:t> (мыть) = белить.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6" name="Рисунок 5" descr="7m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0"/>
            <a:ext cx="1533525" cy="140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ost-4381-035494400 1330090572.jpg"/>
          <p:cNvPicPr>
            <a:picLocks noChangeAspect="1"/>
          </p:cNvPicPr>
          <p:nvPr/>
        </p:nvPicPr>
        <p:blipFill>
          <a:blip r:embed="rId2">
            <a:lum bright="40000" contrast="20000"/>
          </a:blip>
          <a:stretch>
            <a:fillRect/>
          </a:stretch>
        </p:blipFill>
        <p:spPr>
          <a:xfrm flipH="1">
            <a:off x="-285784" y="0"/>
            <a:ext cx="9429784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642918"/>
            <a:ext cx="7543824" cy="487375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i="1" u="sng" dirty="0" smtClean="0">
                <a:solidFill>
                  <a:srgbClr val="FF0000"/>
                </a:solidFill>
              </a:rPr>
              <a:t>Конверсия</a:t>
            </a:r>
          </a:p>
          <a:p>
            <a:pPr>
              <a:buNone/>
            </a:pPr>
            <a:r>
              <a:rPr lang="ru-RU" sz="4000" b="1" i="1" dirty="0" smtClean="0">
                <a:solidFill>
                  <a:schemeClr val="accent3"/>
                </a:solidFill>
              </a:rPr>
              <a:t> </a:t>
            </a:r>
            <a:r>
              <a:rPr lang="ru-RU" sz="4000" b="1" i="1" dirty="0" err="1" smtClean="0">
                <a:solidFill>
                  <a:srgbClr val="FF0000"/>
                </a:solidFill>
              </a:rPr>
              <a:t>a</a:t>
            </a:r>
            <a:r>
              <a:rPr lang="ru-RU" sz="4000" b="1" i="1" dirty="0" smtClean="0">
                <a:solidFill>
                  <a:srgbClr val="FF0000"/>
                </a:solidFill>
              </a:rPr>
              <a:t> </a:t>
            </a:r>
            <a:r>
              <a:rPr lang="ru-RU" sz="4000" b="1" i="1" dirty="0" err="1" smtClean="0">
                <a:solidFill>
                  <a:srgbClr val="FF0000"/>
                </a:solidFill>
              </a:rPr>
              <a:t>test</a:t>
            </a:r>
            <a:r>
              <a:rPr lang="ru-RU" sz="4000" b="1" i="1" dirty="0" smtClean="0">
                <a:solidFill>
                  <a:srgbClr val="FF0000"/>
                </a:solidFill>
              </a:rPr>
              <a:t> </a:t>
            </a:r>
            <a:r>
              <a:rPr lang="ru-RU" sz="4000" i="1" dirty="0" smtClean="0"/>
              <a:t>- испытание – </a:t>
            </a:r>
          </a:p>
          <a:p>
            <a:pPr>
              <a:buNone/>
            </a:pPr>
            <a:r>
              <a:rPr lang="ru-RU" sz="4000" b="1" i="1" dirty="0" smtClean="0">
                <a:solidFill>
                  <a:schemeClr val="accent3"/>
                </a:solidFill>
              </a:rPr>
              <a:t>        </a:t>
            </a:r>
            <a:r>
              <a:rPr lang="ru-RU" sz="4000" b="1" i="1" dirty="0" err="1" smtClean="0">
                <a:solidFill>
                  <a:srgbClr val="FF0000"/>
                </a:solidFill>
              </a:rPr>
              <a:t>to</a:t>
            </a:r>
            <a:r>
              <a:rPr lang="ru-RU" sz="4000" b="1" i="1" dirty="0" smtClean="0">
                <a:solidFill>
                  <a:srgbClr val="FF0000"/>
                </a:solidFill>
              </a:rPr>
              <a:t> </a:t>
            </a:r>
            <a:r>
              <a:rPr lang="ru-RU" sz="4000" b="1" i="1" dirty="0" err="1" smtClean="0">
                <a:solidFill>
                  <a:srgbClr val="FF0000"/>
                </a:solidFill>
              </a:rPr>
              <a:t>test</a:t>
            </a:r>
            <a:r>
              <a:rPr lang="ru-RU" sz="4000" b="1" i="1" dirty="0" smtClean="0">
                <a:solidFill>
                  <a:srgbClr val="FF0000"/>
                </a:solidFill>
              </a:rPr>
              <a:t> </a:t>
            </a:r>
            <a:r>
              <a:rPr lang="ru-RU" sz="4000" i="1" dirty="0" smtClean="0"/>
              <a:t>– испытывать</a:t>
            </a:r>
          </a:p>
          <a:p>
            <a:pPr>
              <a:buNone/>
            </a:pPr>
            <a:r>
              <a:rPr lang="ru-RU" sz="4000" i="1" dirty="0" smtClean="0"/>
              <a:t/>
            </a:r>
            <a:br>
              <a:rPr lang="ru-RU" sz="4000" i="1" dirty="0" smtClean="0"/>
            </a:br>
            <a:r>
              <a:rPr lang="ru-RU" sz="4000" i="1" dirty="0" smtClean="0"/>
              <a:t>     </a:t>
            </a:r>
            <a:r>
              <a:rPr lang="ru-RU" sz="4000" b="1" i="1" dirty="0" err="1" smtClean="0">
                <a:solidFill>
                  <a:srgbClr val="FF0000"/>
                </a:solidFill>
              </a:rPr>
              <a:t>a</a:t>
            </a:r>
            <a:r>
              <a:rPr lang="ru-RU" sz="4000" b="1" i="1" dirty="0" smtClean="0">
                <a:solidFill>
                  <a:srgbClr val="FF0000"/>
                </a:solidFill>
              </a:rPr>
              <a:t> </a:t>
            </a:r>
            <a:r>
              <a:rPr lang="ru-RU" sz="4000" b="1" i="1" dirty="0" err="1" smtClean="0">
                <a:solidFill>
                  <a:srgbClr val="FF0000"/>
                </a:solidFill>
              </a:rPr>
              <a:t>check</a:t>
            </a:r>
            <a:r>
              <a:rPr lang="ru-RU" sz="4000" b="1" i="1" dirty="0" smtClean="0">
                <a:solidFill>
                  <a:srgbClr val="FF0000"/>
                </a:solidFill>
              </a:rPr>
              <a:t> </a:t>
            </a:r>
            <a:r>
              <a:rPr lang="ru-RU" sz="4000" i="1" dirty="0" smtClean="0"/>
              <a:t>- проверка –</a:t>
            </a:r>
          </a:p>
          <a:p>
            <a:pPr>
              <a:buNone/>
            </a:pPr>
            <a:r>
              <a:rPr lang="ru-RU" sz="4000" i="1" dirty="0" smtClean="0"/>
              <a:t>                 </a:t>
            </a:r>
            <a:r>
              <a:rPr lang="ru-RU" sz="4000" b="1" i="1" dirty="0" err="1" smtClean="0">
                <a:solidFill>
                  <a:srgbClr val="FF0000"/>
                </a:solidFill>
              </a:rPr>
              <a:t>to</a:t>
            </a:r>
            <a:r>
              <a:rPr lang="ru-RU" sz="4000" b="1" i="1" dirty="0" smtClean="0">
                <a:solidFill>
                  <a:srgbClr val="FF0000"/>
                </a:solidFill>
              </a:rPr>
              <a:t> </a:t>
            </a:r>
            <a:r>
              <a:rPr lang="ru-RU" sz="4000" b="1" i="1" dirty="0" err="1" smtClean="0">
                <a:solidFill>
                  <a:srgbClr val="FF0000"/>
                </a:solidFill>
              </a:rPr>
              <a:t>check</a:t>
            </a:r>
            <a:r>
              <a:rPr lang="ru-RU" sz="4000" b="1" i="1" dirty="0" smtClean="0">
                <a:solidFill>
                  <a:srgbClr val="FF0000"/>
                </a:solidFill>
              </a:rPr>
              <a:t> </a:t>
            </a:r>
            <a:r>
              <a:rPr lang="ru-RU" sz="4000" i="1" dirty="0" smtClean="0"/>
              <a:t>- проверять.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pic>
        <p:nvPicPr>
          <p:cNvPr id="5" name="Рисунок 4" descr="7m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805654">
            <a:off x="285720" y="142852"/>
            <a:ext cx="1357290" cy="1247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wp1-800X600.jpg"/>
          <p:cNvPicPr>
            <a:picLocks noChangeAspect="1"/>
          </p:cNvPicPr>
          <p:nvPr/>
        </p:nvPicPr>
        <p:blipFill>
          <a:blip r:embed="rId2">
            <a:lum bright="4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860"/>
            <a:ext cx="8501090" cy="4873752"/>
          </a:xfr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8000" b="1" dirty="0" smtClean="0">
                <a:solidFill>
                  <a:srgbClr val="FF0000"/>
                </a:solidFill>
                <a:latin typeface="Monotype Corsiva" pitchFamily="66" charset="0"/>
              </a:rPr>
              <a:t>Рассмотрим префиксы </a:t>
            </a:r>
          </a:p>
          <a:p>
            <a:pPr algn="ctr">
              <a:buNone/>
            </a:pPr>
            <a:r>
              <a:rPr lang="ru-RU" sz="8000" b="1" i="1" dirty="0" err="1" smtClean="0">
                <a:solidFill>
                  <a:schemeClr val="accent2">
                    <a:lumMod val="50000"/>
                  </a:schemeClr>
                </a:solidFill>
              </a:rPr>
              <a:t>de</a:t>
            </a:r>
            <a:r>
              <a:rPr lang="ru-RU" sz="8000" b="1" i="1" dirty="0" smtClean="0">
                <a:solidFill>
                  <a:schemeClr val="accent2">
                    <a:lumMod val="50000"/>
                  </a:schemeClr>
                </a:solidFill>
              </a:rPr>
              <a:t>-, </a:t>
            </a:r>
            <a:r>
              <a:rPr lang="ru-RU" sz="8000" b="1" i="1" dirty="0" err="1" smtClean="0">
                <a:solidFill>
                  <a:schemeClr val="accent2">
                    <a:lumMod val="50000"/>
                  </a:schemeClr>
                </a:solidFill>
              </a:rPr>
              <a:t>dis</a:t>
            </a:r>
            <a:r>
              <a:rPr lang="ru-RU" sz="8000" b="1" i="1" dirty="0" smtClean="0">
                <a:solidFill>
                  <a:schemeClr val="accent2">
                    <a:lumMod val="50000"/>
                  </a:schemeClr>
                </a:solidFill>
              </a:rPr>
              <a:t>-, </a:t>
            </a:r>
            <a:r>
              <a:rPr lang="ru-RU" sz="8000" b="1" i="1" dirty="0" err="1" smtClean="0">
                <a:solidFill>
                  <a:schemeClr val="accent2">
                    <a:lumMod val="50000"/>
                  </a:schemeClr>
                </a:solidFill>
              </a:rPr>
              <a:t>mis</a:t>
            </a:r>
            <a:r>
              <a:rPr lang="ru-RU" sz="8000" b="1" i="1" dirty="0" smtClean="0">
                <a:solidFill>
                  <a:schemeClr val="accent2">
                    <a:lumMod val="50000"/>
                  </a:schemeClr>
                </a:solidFill>
              </a:rPr>
              <a:t>-, </a:t>
            </a:r>
            <a:r>
              <a:rPr lang="ru-RU" sz="8000" b="1" i="1" dirty="0" err="1" smtClean="0">
                <a:solidFill>
                  <a:schemeClr val="accent2">
                    <a:lumMod val="50000"/>
                  </a:schemeClr>
                </a:solidFill>
              </a:rPr>
              <a:t>pre</a:t>
            </a:r>
            <a:r>
              <a:rPr lang="ru-RU" sz="8000" b="1" i="1" dirty="0" smtClean="0">
                <a:solidFill>
                  <a:schemeClr val="accent2">
                    <a:lumMod val="50000"/>
                  </a:schemeClr>
                </a:solidFill>
              </a:rPr>
              <a:t>-, </a:t>
            </a:r>
            <a:r>
              <a:rPr lang="ru-RU" sz="8000" b="1" i="1" dirty="0" err="1" smtClean="0">
                <a:solidFill>
                  <a:schemeClr val="accent2">
                    <a:lumMod val="50000"/>
                  </a:schemeClr>
                </a:solidFill>
              </a:rPr>
              <a:t>fore</a:t>
            </a:r>
            <a:r>
              <a:rPr lang="ru-RU" sz="8000" b="1" i="1" dirty="0" smtClean="0">
                <a:solidFill>
                  <a:schemeClr val="accent2">
                    <a:lumMod val="50000"/>
                  </a:schemeClr>
                </a:solidFill>
              </a:rPr>
              <a:t>-</a:t>
            </a:r>
            <a:endParaRPr lang="ru-RU" sz="80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5" name="Рисунок 4" descr="46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8900" y="285728"/>
            <a:ext cx="2590818" cy="24288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11141070.jpg"/>
          <p:cNvPicPr>
            <a:picLocks noChangeAspect="1"/>
          </p:cNvPicPr>
          <p:nvPr/>
        </p:nvPicPr>
        <p:blipFill>
          <a:blip r:embed="rId2">
            <a:lum bright="40000" contrast="-4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52"/>
            <a:ext cx="9001156" cy="650085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i="1" u="sng" dirty="0" smtClean="0">
                <a:solidFill>
                  <a:srgbClr val="FF0000"/>
                </a:solidFill>
              </a:rPr>
              <a:t>Префикс </a:t>
            </a:r>
            <a:r>
              <a:rPr lang="ru-RU" sz="4000" b="1" i="1" u="sng" dirty="0" err="1" smtClean="0">
                <a:solidFill>
                  <a:srgbClr val="FF0000"/>
                </a:solidFill>
              </a:rPr>
              <a:t>dis</a:t>
            </a:r>
            <a:r>
              <a:rPr lang="ru-RU" sz="4000" b="1" i="1" u="sng" dirty="0" smtClean="0">
                <a:solidFill>
                  <a:srgbClr val="FF0000"/>
                </a:solidFill>
              </a:rPr>
              <a:t>- </a:t>
            </a:r>
            <a:r>
              <a:rPr lang="ru-RU" sz="4000" b="1" i="1" dirty="0" smtClean="0"/>
              <a:t>обычно выражает обратное, противоположное действие или отрицание.</a:t>
            </a:r>
            <a:br>
              <a:rPr lang="ru-RU" sz="4000" b="1" i="1" dirty="0" smtClean="0"/>
            </a:br>
            <a:endParaRPr lang="ru-RU" sz="4000" b="1" i="1" dirty="0" smtClean="0"/>
          </a:p>
          <a:p>
            <a:pPr>
              <a:buNone/>
            </a:pPr>
            <a:r>
              <a:rPr lang="ru-RU" sz="3600" b="1" i="1" dirty="0" smtClean="0">
                <a:solidFill>
                  <a:srgbClr val="002060"/>
                </a:solidFill>
              </a:rPr>
              <a:t>         </a:t>
            </a:r>
            <a:r>
              <a:rPr lang="ru-RU" sz="3600" b="1" i="1" dirty="0" err="1" smtClean="0">
                <a:solidFill>
                  <a:srgbClr val="002060"/>
                </a:solidFill>
              </a:rPr>
              <a:t>to</a:t>
            </a:r>
            <a:r>
              <a:rPr lang="ru-RU" sz="3600" b="1" i="1" dirty="0" smtClean="0">
                <a:solidFill>
                  <a:srgbClr val="002060"/>
                </a:solidFill>
              </a:rPr>
              <a:t> </a:t>
            </a:r>
            <a:r>
              <a:rPr lang="ru-RU" sz="3600" b="1" i="1" dirty="0" err="1" smtClean="0">
                <a:solidFill>
                  <a:srgbClr val="002060"/>
                </a:solidFill>
              </a:rPr>
              <a:t>allow</a:t>
            </a:r>
            <a:r>
              <a:rPr lang="ru-RU" sz="3600" b="1" i="1" dirty="0" smtClean="0">
                <a:solidFill>
                  <a:srgbClr val="002060"/>
                </a:solidFill>
              </a:rPr>
              <a:t> - </a:t>
            </a:r>
            <a:r>
              <a:rPr lang="ru-RU" sz="3600" b="1" i="1" dirty="0" smtClean="0"/>
              <a:t>разрешать  </a:t>
            </a:r>
          </a:p>
          <a:p>
            <a:pPr>
              <a:buNone/>
            </a:pPr>
            <a:r>
              <a:rPr lang="ru-RU" sz="3600" b="1" i="1" dirty="0" smtClean="0">
                <a:solidFill>
                  <a:srgbClr val="002060"/>
                </a:solidFill>
              </a:rPr>
              <a:t>                    </a:t>
            </a:r>
            <a:r>
              <a:rPr lang="ru-RU" sz="3600" b="1" i="1" dirty="0" err="1" smtClean="0">
                <a:solidFill>
                  <a:srgbClr val="002060"/>
                </a:solidFill>
              </a:rPr>
              <a:t>to</a:t>
            </a:r>
            <a:r>
              <a:rPr lang="ru-RU" sz="3600" b="1" i="1" dirty="0" smtClean="0">
                <a:solidFill>
                  <a:srgbClr val="002060"/>
                </a:solidFill>
              </a:rPr>
              <a:t> </a:t>
            </a:r>
            <a:r>
              <a:rPr lang="ru-RU" sz="3600" b="1" i="1" dirty="0" err="1" smtClean="0">
                <a:solidFill>
                  <a:srgbClr val="FF0000"/>
                </a:solidFill>
              </a:rPr>
              <a:t>dis</a:t>
            </a:r>
            <a:r>
              <a:rPr lang="ru-RU" sz="3600" b="1" i="1" dirty="0" err="1" smtClean="0">
                <a:solidFill>
                  <a:srgbClr val="002060"/>
                </a:solidFill>
              </a:rPr>
              <a:t>allow</a:t>
            </a:r>
            <a:r>
              <a:rPr lang="ru-RU" sz="3600" b="1" i="1" dirty="0" smtClean="0">
                <a:solidFill>
                  <a:srgbClr val="002060"/>
                </a:solidFill>
              </a:rPr>
              <a:t> - </a:t>
            </a:r>
            <a:r>
              <a:rPr lang="ru-RU" sz="3600" b="1" i="1" dirty="0" smtClean="0"/>
              <a:t>запрещать</a:t>
            </a:r>
          </a:p>
          <a:p>
            <a:pPr>
              <a:buNone/>
            </a:pPr>
            <a:r>
              <a:rPr lang="ru-RU" sz="3600" b="1" i="1" dirty="0" smtClean="0">
                <a:solidFill>
                  <a:srgbClr val="002060"/>
                </a:solidFill>
              </a:rPr>
              <a:t>         </a:t>
            </a:r>
            <a:r>
              <a:rPr lang="ru-RU" sz="3600" b="1" i="1" dirty="0" err="1" smtClean="0">
                <a:solidFill>
                  <a:srgbClr val="002060"/>
                </a:solidFill>
              </a:rPr>
              <a:t>to</a:t>
            </a:r>
            <a:r>
              <a:rPr lang="ru-RU" sz="3600" b="1" i="1" dirty="0" smtClean="0">
                <a:solidFill>
                  <a:srgbClr val="002060"/>
                </a:solidFill>
              </a:rPr>
              <a:t> </a:t>
            </a:r>
            <a:r>
              <a:rPr lang="ru-RU" sz="3600" b="1" i="1" dirty="0" err="1" smtClean="0">
                <a:solidFill>
                  <a:srgbClr val="002060"/>
                </a:solidFill>
              </a:rPr>
              <a:t>appear</a:t>
            </a:r>
            <a:r>
              <a:rPr lang="ru-RU" sz="3600" b="1" i="1" dirty="0" smtClean="0">
                <a:solidFill>
                  <a:srgbClr val="002060"/>
                </a:solidFill>
              </a:rPr>
              <a:t> - </a:t>
            </a:r>
            <a:r>
              <a:rPr lang="ru-RU" sz="3600" b="1" i="1" dirty="0" smtClean="0"/>
              <a:t>появляться </a:t>
            </a:r>
          </a:p>
          <a:p>
            <a:pPr>
              <a:buNone/>
            </a:pPr>
            <a:r>
              <a:rPr lang="ru-RU" sz="3600" b="1" i="1" dirty="0" smtClean="0">
                <a:solidFill>
                  <a:srgbClr val="002060"/>
                </a:solidFill>
              </a:rPr>
              <a:t>                   </a:t>
            </a:r>
            <a:r>
              <a:rPr lang="ru-RU" sz="3600" b="1" i="1" dirty="0" err="1" smtClean="0">
                <a:solidFill>
                  <a:srgbClr val="002060"/>
                </a:solidFill>
              </a:rPr>
              <a:t>to</a:t>
            </a:r>
            <a:r>
              <a:rPr lang="ru-RU" sz="3600" b="1" i="1" dirty="0" smtClean="0">
                <a:solidFill>
                  <a:srgbClr val="002060"/>
                </a:solidFill>
              </a:rPr>
              <a:t> </a:t>
            </a:r>
            <a:r>
              <a:rPr lang="ru-RU" sz="3600" b="1" i="1" dirty="0" err="1" smtClean="0">
                <a:solidFill>
                  <a:srgbClr val="FF0000"/>
                </a:solidFill>
              </a:rPr>
              <a:t>dis</a:t>
            </a:r>
            <a:r>
              <a:rPr lang="ru-RU" sz="3600" b="1" i="1" dirty="0" err="1" smtClean="0">
                <a:solidFill>
                  <a:srgbClr val="002060"/>
                </a:solidFill>
              </a:rPr>
              <a:t>appear</a:t>
            </a:r>
            <a:r>
              <a:rPr lang="ru-RU" sz="3600" b="1" i="1" dirty="0" smtClean="0">
                <a:solidFill>
                  <a:srgbClr val="002060"/>
                </a:solidFill>
              </a:rPr>
              <a:t> -  </a:t>
            </a:r>
            <a:r>
              <a:rPr lang="ru-RU" sz="3600" b="1" i="1" dirty="0" smtClean="0"/>
              <a:t>исчезать.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pic>
        <p:nvPicPr>
          <p:cNvPr id="5" name="Рисунок 4" descr="7m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6644" y="5072074"/>
            <a:ext cx="1533525" cy="140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422</TotalTime>
  <Words>124</Words>
  <Application>Microsoft Office PowerPoint</Application>
  <PresentationFormat>Экран (4:3)</PresentationFormat>
  <Paragraphs>43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Word-building</vt:lpstr>
      <vt:lpstr>Презентация PowerPoint</vt:lpstr>
      <vt:lpstr>       Translate, please:</vt:lpstr>
      <vt:lpstr>Презентация PowerPoint</vt:lpstr>
      <vt:lpstr> Префиксы с отрицательным значением   un-, in-(ir; il; im)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Word-building</dc:title>
  <cp:lastModifiedBy>Admin</cp:lastModifiedBy>
  <cp:revision>36</cp:revision>
  <dcterms:modified xsi:type="dcterms:W3CDTF">2015-11-25T13:04:43Z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607564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